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3"/>
  </p:notesMasterIdLst>
  <p:sldIdLst>
    <p:sldId id="1330" r:id="rId2"/>
    <p:sldId id="1331" r:id="rId3"/>
    <p:sldId id="1332" r:id="rId4"/>
    <p:sldId id="1333" r:id="rId5"/>
    <p:sldId id="1334" r:id="rId6"/>
    <p:sldId id="1335" r:id="rId7"/>
    <p:sldId id="1336" r:id="rId8"/>
    <p:sldId id="1337" r:id="rId9"/>
    <p:sldId id="1338" r:id="rId10"/>
    <p:sldId id="1339" r:id="rId11"/>
    <p:sldId id="1340" r:id="rId12"/>
    <p:sldId id="1341" r:id="rId13"/>
    <p:sldId id="1302" r:id="rId14"/>
    <p:sldId id="1304" r:id="rId15"/>
    <p:sldId id="1306" r:id="rId16"/>
    <p:sldId id="1310" r:id="rId17"/>
    <p:sldId id="1311" r:id="rId18"/>
    <p:sldId id="1312" r:id="rId19"/>
    <p:sldId id="1313" r:id="rId20"/>
    <p:sldId id="1315" r:id="rId21"/>
    <p:sldId id="1316" r:id="rId22"/>
    <p:sldId id="1317" r:id="rId23"/>
    <p:sldId id="1319" r:id="rId24"/>
    <p:sldId id="1321" r:id="rId25"/>
    <p:sldId id="1323" r:id="rId26"/>
    <p:sldId id="1324" r:id="rId27"/>
    <p:sldId id="1325" r:id="rId28"/>
    <p:sldId id="1326" r:id="rId29"/>
    <p:sldId id="1327" r:id="rId30"/>
    <p:sldId id="1328" r:id="rId31"/>
    <p:sldId id="132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B9B085"/>
    <a:srgbClr val="0C1B2E"/>
    <a:srgbClr val="060E18"/>
    <a:srgbClr val="112843"/>
    <a:srgbClr val="142F50"/>
    <a:srgbClr val="958A55"/>
    <a:srgbClr val="ADA36F"/>
    <a:srgbClr val="B1A777"/>
    <a:srgbClr val="3A1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59" autoAdjust="0"/>
    <p:restoredTop sz="94434" autoAdjust="0"/>
  </p:normalViewPr>
  <p:slideViewPr>
    <p:cSldViewPr>
      <p:cViewPr varScale="1">
        <p:scale>
          <a:sx n="67" d="100"/>
          <a:sy n="67" d="100"/>
        </p:scale>
        <p:origin x="142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2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75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6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1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42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14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52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52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1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67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26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1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25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2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02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5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46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3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94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10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0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86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2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7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1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9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9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9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6200" y="51137"/>
            <a:ext cx="2518624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1:12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427" t="65352" r="40983" b="29110"/>
          <a:stretch/>
        </p:blipFill>
        <p:spPr bwMode="auto">
          <a:xfrm>
            <a:off x="6096000" y="4495800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8"/>
          <p:cNvSpPr txBox="1">
            <a:spLocks noChangeArrowheads="1"/>
          </p:cNvSpPr>
          <p:nvPr/>
        </p:nvSpPr>
        <p:spPr bwMode="auto">
          <a:xfrm>
            <a:off x="4474745" y="3301425"/>
            <a:ext cx="2383255" cy="584775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Mount of Olives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4876800" y="5048071"/>
            <a:ext cx="3962400" cy="1200329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He will descend on this mountain at the end of history when he returns at his Second Coming (Zech. 14).</a:t>
            </a:r>
            <a:endParaRPr lang="en-US" altLang="en-US" sz="24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8"/>
          <p:cNvSpPr txBox="1">
            <a:spLocks noChangeArrowheads="1"/>
          </p:cNvSpPr>
          <p:nvPr/>
        </p:nvSpPr>
        <p:spPr bwMode="auto">
          <a:xfrm>
            <a:off x="7447547" y="3661112"/>
            <a:ext cx="1371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Jesus’ ascends from this mountain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9803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10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4701989" y="4191000"/>
            <a:ext cx="67235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4701988" y="1351747"/>
            <a:ext cx="2460811" cy="830997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Cornelius</a:t>
            </a:r>
            <a:endParaRPr lang="en-US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259080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5-Point Star 26"/>
          <p:cNvSpPr/>
          <p:nvPr/>
        </p:nvSpPr>
        <p:spPr>
          <a:xfrm>
            <a:off x="5867400" y="2976265"/>
            <a:ext cx="3810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5062818" y="2667000"/>
            <a:ext cx="1414182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Caesarea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3810000"/>
            <a:ext cx="990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27" idx="2"/>
          </p:cNvCxnSpPr>
          <p:nvPr/>
        </p:nvCxnSpPr>
        <p:spPr>
          <a:xfrm flipH="1">
            <a:off x="5715000" y="3281064"/>
            <a:ext cx="225165" cy="757536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867400" y="3276600"/>
            <a:ext cx="266700" cy="777133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4572000"/>
            <a:ext cx="914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280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259080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11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4701989" y="4191000"/>
            <a:ext cx="67235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5-Point Star 26"/>
          <p:cNvSpPr/>
          <p:nvPr/>
        </p:nvSpPr>
        <p:spPr>
          <a:xfrm>
            <a:off x="5867400" y="2976265"/>
            <a:ext cx="3810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5062818" y="2667000"/>
            <a:ext cx="1414182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Caesarea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3810000"/>
            <a:ext cx="990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4572000"/>
            <a:ext cx="914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6096000" y="3128665"/>
            <a:ext cx="609600" cy="1519535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495800" y="5058489"/>
            <a:ext cx="4419600" cy="1754326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Peter goes back to Jerusalem to explain what happened in Caesarea</a:t>
            </a:r>
            <a:endParaRPr lang="en-US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701988" y="1351747"/>
            <a:ext cx="2460811" cy="830997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Cornelius</a:t>
            </a:r>
            <a:endParaRPr lang="en-US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161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259080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12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057400" y="4876800"/>
            <a:ext cx="6423211" cy="1323439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Herod Agrippa I executes James, and he imprisons Peter (~AD 44)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5867400" y="2976265"/>
            <a:ext cx="3810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062818" y="2667000"/>
            <a:ext cx="1414182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Caesarea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057900" y="3281065"/>
            <a:ext cx="628650" cy="1312772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1487021" y="2998102"/>
            <a:ext cx="4456579" cy="1754326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Herod travels back to Caesarea, gets worshipped as a god, and drops dead</a:t>
            </a:r>
            <a:endParaRPr lang="en-US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4572000"/>
            <a:ext cx="914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171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13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lakesideministries.com/images/ActsMap_Roman_Borders_Pauls_Travels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00" y="601980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6324600" y="3886199"/>
            <a:ext cx="152400" cy="1752601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38900" y="5638800"/>
            <a:ext cx="1638300" cy="62977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2241176" y="5029200"/>
            <a:ext cx="3931024" cy="1754326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John Mark flakes out and goes back to Jerusalem (</a:t>
            </a:r>
            <a:r>
              <a:rPr lang="en-US" altLang="en-US" sz="36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v.13</a:t>
            </a:r>
            <a:r>
              <a:rPr lang="en-US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3581400"/>
            <a:ext cx="1066800" cy="6857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4495801"/>
            <a:ext cx="914400" cy="533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3048001"/>
            <a:ext cx="685800" cy="304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00" y="3048001"/>
            <a:ext cx="762000" cy="3810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6934200" y="3228416"/>
            <a:ext cx="38100" cy="581585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781800" y="3924301"/>
            <a:ext cx="609600" cy="8763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3810001"/>
            <a:ext cx="685800" cy="38100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H="1">
            <a:off x="7696200" y="4114800"/>
            <a:ext cx="762000" cy="5334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491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14:24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3200401"/>
            <a:ext cx="1143000" cy="99059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400800" y="4114800"/>
            <a:ext cx="838200" cy="4572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61412" y="4191000"/>
            <a:ext cx="1196788" cy="340659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0" y="3810001"/>
            <a:ext cx="76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09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15:36-41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056529" y="1109008"/>
            <a:ext cx="5011271" cy="1938992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Paul and Silas travel where he had “proclaimed the word of the Lord” (</a:t>
            </a:r>
            <a:r>
              <a:rPr lang="en-US" altLang="en-US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v.36</a:t>
            </a:r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).</a:t>
            </a:r>
            <a:endParaRPr lang="en-US" altLang="en-US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3442446"/>
            <a:ext cx="5697071" cy="310854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Note: on their first missionary tour, they didn’t go through Cilicia. These must have been churches Paul planted in his “lost years” (Gal. 1:21</a:t>
            </a:r>
            <a:r>
              <a:rPr lang="en-US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).</a:t>
            </a:r>
          </a:p>
          <a:p>
            <a:pPr algn="ctr" eaLnBrk="1" hangingPunct="1"/>
            <a:r>
              <a:rPr lang="en-US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Paul </a:t>
            </a:r>
            <a:r>
              <a:rPr lang="en-US" altLang="en-US" sz="28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wasn’t twiddling his thumbs during this time; he was witnessing (Acts 9:22), making disciples (Acts 9:25), and planting churches.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581401"/>
            <a:ext cx="8382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0" y="3810001"/>
            <a:ext cx="762000" cy="457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7696200" y="3962400"/>
            <a:ext cx="838200" cy="1524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9491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24435" y="5123853"/>
            <a:ext cx="6172200" cy="1323439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Paul picks up Timothy as a disciple and future coleader (</a:t>
            </a:r>
            <a:r>
              <a:rPr lang="en-US" altLang="en-US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vv.1</a:t>
            </a:r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-3).</a:t>
            </a:r>
            <a:endParaRPr lang="en-US" altLang="en-US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3505201"/>
            <a:ext cx="15240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2209801"/>
            <a:ext cx="762000" cy="380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1295401"/>
            <a:ext cx="1905000" cy="10668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638800" y="2590800"/>
            <a:ext cx="1600200" cy="914399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753100" y="2180093"/>
            <a:ext cx="685800" cy="370366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63771" y="1904999"/>
            <a:ext cx="838200" cy="76200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181600" y="76200"/>
            <a:ext cx="3657600" cy="1323439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Blocked from going into Bithynia (</a:t>
            </a:r>
            <a:r>
              <a:rPr lang="en-US" altLang="en-US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v.7</a:t>
            </a:r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)</a:t>
            </a:r>
            <a:endParaRPr lang="en-US" altLang="en-US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465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16</a:t>
            </a: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914400" y="1219200"/>
            <a:ext cx="3810000" cy="707886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Vision of a man (</a:t>
            </a:r>
            <a:r>
              <a:rPr lang="en-US" altLang="en-US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v.9</a:t>
            </a:r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)</a:t>
            </a:r>
            <a:endParaRPr lang="en-US" altLang="en-US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105400" y="59204"/>
            <a:ext cx="3962400" cy="1938992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“We” passage means Paul picked up Luke in Troas (</a:t>
            </a:r>
            <a:r>
              <a:rPr lang="en-US" altLang="en-US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vv.10</a:t>
            </a:r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-17)</a:t>
            </a:r>
            <a:endParaRPr lang="en-US" altLang="en-US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1981201"/>
            <a:ext cx="1143000" cy="6858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 flipV="1">
            <a:off x="3877236" y="2180093"/>
            <a:ext cx="1113864" cy="12349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2057401"/>
            <a:ext cx="8382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6800" y="2057401"/>
            <a:ext cx="838200" cy="304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182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16:11-40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1524000"/>
            <a:ext cx="838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56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1752601"/>
            <a:ext cx="11430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1981201"/>
            <a:ext cx="762000" cy="304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3352801"/>
            <a:ext cx="609600" cy="381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810000" y="2057401"/>
            <a:ext cx="457200" cy="1371598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837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lternatehistory.com/discussion/attachment.php?attachmentid=132303&amp;stc=1&amp;d=129891439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219200" y="2057400"/>
            <a:ext cx="1524000" cy="584775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Rome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190111" y="4876800"/>
            <a:ext cx="1077090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Cyrene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395133" y="5619690"/>
            <a:ext cx="1100667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Libya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7733" y="6019800"/>
            <a:ext cx="1100667" cy="584775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Egypt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019800" y="4876800"/>
            <a:ext cx="1905000" cy="584775"/>
          </a:xfrm>
          <a:prstGeom prst="rect">
            <a:avLst/>
          </a:prstGeom>
          <a:solidFill>
            <a:srgbClr val="C00000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Jerusalem</a:t>
            </a:r>
            <a:endParaRPr lang="en-US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535520" y="4191000"/>
            <a:ext cx="1761067" cy="1077218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Parthian Empire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943744" y="5257800"/>
            <a:ext cx="1176681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Media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8458200" y="5715000"/>
            <a:ext cx="609600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Elam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7027333" y="3503712"/>
            <a:ext cx="1430867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Mesopotamia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604000" y="3195935"/>
            <a:ext cx="1320800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Cappadocia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705600" y="2819400"/>
            <a:ext cx="990600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Pontus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5156200" y="2438400"/>
            <a:ext cx="863600" cy="584775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Asia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842933" y="2895600"/>
            <a:ext cx="1100667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Phrygia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003800" y="3200400"/>
            <a:ext cx="1320800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Pamphylia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3962401" y="4248090"/>
            <a:ext cx="838200" cy="40011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Crete</a:t>
            </a:r>
            <a:endParaRPr lang="en-US" altLang="en-US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endCxn id="11" idx="0"/>
          </p:cNvCxnSpPr>
          <p:nvPr/>
        </p:nvCxnSpPr>
        <p:spPr>
          <a:xfrm flipH="1">
            <a:off x="6972300" y="3827622"/>
            <a:ext cx="800100" cy="1049178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2"/>
          </p:cNvCxnSpPr>
          <p:nvPr/>
        </p:nvCxnSpPr>
        <p:spPr>
          <a:xfrm>
            <a:off x="5664200" y="3600510"/>
            <a:ext cx="1100667" cy="1338148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514600" y="2514600"/>
            <a:ext cx="3860800" cy="2424058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</p:cNvCxnSpPr>
          <p:nvPr/>
        </p:nvCxnSpPr>
        <p:spPr>
          <a:xfrm>
            <a:off x="4800601" y="4448145"/>
            <a:ext cx="1490133" cy="751820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138207" y="5237722"/>
            <a:ext cx="2076326" cy="148029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346637" y="5513700"/>
            <a:ext cx="1944097" cy="290806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057296" y="5423508"/>
            <a:ext cx="546704" cy="762342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5" idx="1"/>
          </p:cNvCxnSpPr>
          <p:nvPr/>
        </p:nvCxnSpPr>
        <p:spPr>
          <a:xfrm flipH="1" flipV="1">
            <a:off x="7479802" y="5385751"/>
            <a:ext cx="978398" cy="529304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7696200" y="5276910"/>
            <a:ext cx="476128" cy="146598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76200" y="51137"/>
            <a:ext cx="34290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2:8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283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1752601"/>
            <a:ext cx="11430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1981201"/>
            <a:ext cx="762000" cy="304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3352801"/>
            <a:ext cx="609600" cy="381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810000" y="2057401"/>
            <a:ext cx="457200" cy="1371598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3276601"/>
            <a:ext cx="762000" cy="3810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3924300" y="3428999"/>
            <a:ext cx="342900" cy="38102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3900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18:18</a:t>
            </a:r>
            <a:endParaRPr lang="en-US" altLang="en-US" sz="6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3276601"/>
            <a:ext cx="762000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3200399"/>
            <a:ext cx="838200" cy="30480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3924300" y="3352799"/>
            <a:ext cx="952500" cy="23949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791201"/>
            <a:ext cx="914400" cy="3048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5410200" y="3352800"/>
            <a:ext cx="2438400" cy="25146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3810001"/>
            <a:ext cx="685800" cy="38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001000" y="4191001"/>
            <a:ext cx="457200" cy="1828799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2743201"/>
            <a:ext cx="914400" cy="76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828801"/>
            <a:ext cx="762000" cy="8382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7654834" y="2362201"/>
            <a:ext cx="879566" cy="1714501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553200" y="2152650"/>
            <a:ext cx="685800" cy="666753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1011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18:24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3276601"/>
            <a:ext cx="762000" cy="381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2895601"/>
            <a:ext cx="838200" cy="304800"/>
          </a:xfrm>
          <a:prstGeom prst="rect">
            <a:avLst/>
          </a:prstGeom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3810000" y="1176528"/>
            <a:ext cx="4047565" cy="1323439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Apollos preaches in Corinth and Achaia</a:t>
            </a:r>
            <a:endParaRPr lang="en-US" altLang="en-US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739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3200401"/>
            <a:ext cx="1143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1981201"/>
            <a:ext cx="1143000" cy="609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3810000" y="2514600"/>
            <a:ext cx="1524000" cy="8382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3276601"/>
            <a:ext cx="609600" cy="685800"/>
          </a:xfrm>
          <a:prstGeom prst="rect">
            <a:avLst/>
          </a:prstGeom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90600" y="3990973"/>
            <a:ext cx="5638799" cy="1077218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Paul spends “three months” in Greece and probably writes Romans (v.3)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81400" y="2495550"/>
            <a:ext cx="228600" cy="933449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1524001"/>
            <a:ext cx="838200" cy="3048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3848100" y="1752600"/>
            <a:ext cx="304800" cy="1704974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2133601"/>
            <a:ext cx="685800" cy="2286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4457700" y="1676401"/>
            <a:ext cx="609600" cy="4953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4495800" y="370582"/>
            <a:ext cx="4448174" cy="1077218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“We passage” means Paul picked up Luke in Philippi (v.5).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505201"/>
            <a:ext cx="838200" cy="3048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5029200" y="2333623"/>
            <a:ext cx="342900" cy="142875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6134100" y="2070318"/>
            <a:ext cx="2933700" cy="1815882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Ephesian elders meet up with Paul for one final teaching and to say “goodbye”</a:t>
            </a:r>
            <a:endParaRPr lang="en-US" altLang="en-US" sz="28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5670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505201"/>
            <a:ext cx="8382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5486401"/>
            <a:ext cx="685800" cy="30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4191001"/>
            <a:ext cx="685800" cy="3048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5562600" y="3810001"/>
            <a:ext cx="114300" cy="533399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91200" y="4381500"/>
            <a:ext cx="1905000" cy="1257301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867401"/>
            <a:ext cx="838200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6172201"/>
            <a:ext cx="8382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657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6172201"/>
            <a:ext cx="838200" cy="15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867401"/>
            <a:ext cx="838200" cy="228600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105400" y="4038600"/>
            <a:ext cx="3962400" cy="156966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The Roman commander transports Paul by night for his own safety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832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867401"/>
            <a:ext cx="838200" cy="228600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524500" y="4036874"/>
            <a:ext cx="3429000" cy="1754326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Felix holds Paul here for two years (waiting for a bribe).</a:t>
            </a:r>
            <a:endParaRPr lang="en-US" altLang="en-US" sz="3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413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867401"/>
            <a:ext cx="838200" cy="228600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838700" y="4113075"/>
            <a:ext cx="4305300" cy="1754326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Paul shares about Christ with Governor Festus, and it frightens him.</a:t>
            </a:r>
            <a:endParaRPr lang="en-US" altLang="en-US" sz="3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356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867401"/>
            <a:ext cx="838200" cy="228600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648200" y="3581400"/>
            <a:ext cx="4305300" cy="2308324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Festus holds Paul here. He invites Agrippa II and Bernice (his sister) to listen to Paul’s testimony.</a:t>
            </a:r>
            <a:endParaRPr lang="en-US" altLang="en-US" sz="3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737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867401"/>
            <a:ext cx="838200" cy="228600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648200" y="3581400"/>
            <a:ext cx="4305300" cy="1754326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Paul defends himself before Agrippa II and Bernice</a:t>
            </a:r>
            <a:endParaRPr lang="en-US" altLang="en-US" sz="3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561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4495800"/>
            <a:ext cx="1295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6200" y="51137"/>
            <a:ext cx="2518624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3:1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24" y="1346870"/>
            <a:ext cx="5914880" cy="3682330"/>
          </a:xfrm>
          <a:prstGeom prst="rect">
            <a:avLst/>
          </a:prstGeom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838200" y="1905000"/>
            <a:ext cx="3440953" cy="707886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Solomon’s portico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 rot="1886102">
            <a:off x="1323141" y="3582106"/>
            <a:ext cx="2082120" cy="400110"/>
          </a:xfrm>
          <a:prstGeom prst="rect">
            <a:avLst/>
          </a:prstGeom>
          <a:solidFill>
            <a:srgbClr val="C00000">
              <a:alpha val="65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Solomon’s portico</a:t>
            </a:r>
            <a:endParaRPr lang="en-US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47800" y="4572000"/>
            <a:ext cx="3440953" cy="523220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Eastern gate of the Temple</a:t>
            </a:r>
            <a:endParaRPr lang="en-US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168276" y="1655731"/>
            <a:ext cx="2433075" cy="1510843"/>
          </a:xfrm>
          <a:prstGeom prst="straightConnector1">
            <a:avLst/>
          </a:prstGeom>
          <a:ln w="152400">
            <a:solidFill>
              <a:srgbClr val="FFFF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331447" y="1066800"/>
            <a:ext cx="3440953" cy="769441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Gate Beautiful</a:t>
            </a:r>
            <a:endParaRPr lang="en-US" alt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105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5867401"/>
            <a:ext cx="838200" cy="228600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648200" y="0"/>
            <a:ext cx="4305300" cy="2123658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Paul begins his trip to Rome to stand before Caesar</a:t>
            </a:r>
            <a:endParaRPr lang="en-US" altLang="en-US" sz="44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5334001"/>
            <a:ext cx="762000" cy="228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8001000" y="5448301"/>
            <a:ext cx="152400" cy="5334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001000" y="4343400"/>
            <a:ext cx="152400" cy="10668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934200" y="4343400"/>
            <a:ext cx="914400" cy="228602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3962401"/>
            <a:ext cx="990600" cy="3048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6400800" y="4114801"/>
            <a:ext cx="457200" cy="447677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4343401"/>
            <a:ext cx="990600" cy="30479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4876800" y="4191000"/>
            <a:ext cx="1447800" cy="157164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4648201"/>
            <a:ext cx="838200" cy="2285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4876801"/>
            <a:ext cx="609600" cy="228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4191001"/>
            <a:ext cx="838200" cy="381000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endCxn id="26" idx="3"/>
          </p:cNvCxnSpPr>
          <p:nvPr/>
        </p:nvCxnSpPr>
        <p:spPr>
          <a:xfrm flipH="1" flipV="1">
            <a:off x="1752600" y="4381501"/>
            <a:ext cx="2209800" cy="60960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1599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76200" y="51137"/>
            <a:ext cx="37338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28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4191001"/>
            <a:ext cx="838200" cy="381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3810001"/>
            <a:ext cx="762000" cy="228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3200401"/>
            <a:ext cx="914400" cy="304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752599"/>
            <a:ext cx="762000" cy="3048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295399"/>
            <a:ext cx="1524000" cy="3810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143001"/>
            <a:ext cx="685800" cy="30480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1371600" y="3810001"/>
            <a:ext cx="76200" cy="457199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371600" y="3352801"/>
            <a:ext cx="228600" cy="466726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600200" y="2509836"/>
            <a:ext cx="152400" cy="723900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30" idx="1"/>
          </p:cNvCxnSpPr>
          <p:nvPr/>
        </p:nvCxnSpPr>
        <p:spPr>
          <a:xfrm flipH="1" flipV="1">
            <a:off x="990600" y="1905000"/>
            <a:ext cx="771525" cy="642934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9954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akesideministries.com/images/ActsMap_Roman_Borders_Pauls_Trave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4:36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lakesideministries.com/images/ActsMap_Roman_Borders_Pauls_Travels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00" y="601980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895600" y="4221540"/>
            <a:ext cx="3581400" cy="1569660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Barnabas sold his beachfront property in Cyprus (Acts 4:36-37)</a:t>
            </a:r>
            <a:endParaRPr lang="en-US" alt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www.lakesideministries.com/images/ActsMap_Roman_Borders_Pauls_Travel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67" t="64444" r="12500" b="25556"/>
          <a:stretch/>
        </p:blipFill>
        <p:spPr bwMode="auto">
          <a:xfrm>
            <a:off x="6553200" y="4419601"/>
            <a:ext cx="1447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997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518624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8:1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3352800"/>
            <a:ext cx="762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4572000"/>
            <a:ext cx="990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600" y="5105400"/>
            <a:ext cx="1600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093447" y="838200"/>
            <a:ext cx="3440953" cy="1938992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Because of persecution, the gospel spreads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424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518624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8:14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3352800"/>
            <a:ext cx="762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093447" y="838200"/>
            <a:ext cx="3440953" cy="1938992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Apostles send a delegation to Samaria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629400" y="3733800"/>
            <a:ext cx="76200" cy="990600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4572000"/>
            <a:ext cx="990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924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8:26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716182" y="1828800"/>
            <a:ext cx="4131235" cy="2554545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An angel leads Philip down a “desert road” to Gaza to meet the Ethiopian Eunuch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562600" y="4800600"/>
            <a:ext cx="1219200" cy="457200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4572000"/>
            <a:ext cx="990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8" t="74213" r="77049" b="18033"/>
          <a:stretch/>
        </p:blipFill>
        <p:spPr bwMode="auto">
          <a:xfrm>
            <a:off x="4724400" y="5105400"/>
            <a:ext cx="838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089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8:40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05400" y="3255264"/>
            <a:ext cx="434788" cy="1392936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4572000"/>
            <a:ext cx="990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124200" y="1295400"/>
            <a:ext cx="4038600" cy="1938992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The Holy Spirit snatches Philip from Gaza to </a:t>
            </a:r>
            <a:r>
              <a:rPr lang="en-US" alt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Azotus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4701989" y="4191000"/>
            <a:ext cx="67235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18" t="74213" r="77049" b="18033"/>
          <a:stretch/>
        </p:blipFill>
        <p:spPr bwMode="auto">
          <a:xfrm>
            <a:off x="4724400" y="5105400"/>
            <a:ext cx="838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5-Point Star 16"/>
          <p:cNvSpPr/>
          <p:nvPr/>
        </p:nvSpPr>
        <p:spPr>
          <a:xfrm>
            <a:off x="5410200" y="4800600"/>
            <a:ext cx="3810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4495800" y="4719935"/>
            <a:ext cx="1163171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Azotus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66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blestudy.org/maps/kingdoms-of-ancient-israel-and-jud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 bwMode="auto">
          <a:xfrm>
            <a:off x="8458200" y="381000"/>
            <a:ext cx="685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76200" y="51137"/>
            <a:ext cx="2895600" cy="1015663"/>
          </a:xfrm>
          <a:prstGeom prst="rect">
            <a:avLst/>
          </a:prstGeom>
          <a:solidFill>
            <a:schemeClr val="tx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Acts 9</a:t>
            </a:r>
            <a:endParaRPr lang="en-US" altLang="en-US" sz="6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4701989" y="4191000"/>
            <a:ext cx="67235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6510618" y="990600"/>
            <a:ext cx="1811991" cy="3581401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57772" y="3439668"/>
            <a:ext cx="5029200" cy="3308598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Saul (Paul) goes to Damascus to stop Christianity…</a:t>
            </a:r>
          </a:p>
          <a:p>
            <a:pPr algn="ctr" eaLnBrk="1" hangingPunct="1"/>
            <a:endParaRPr lang="en-US" altLang="en-US" sz="1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Christ goes to Damascus to stop Saul (Paul)</a:t>
            </a:r>
            <a:endParaRPr lang="en-US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10400" y="838200"/>
            <a:ext cx="1883709" cy="3657600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Point Star 23"/>
          <p:cNvSpPr/>
          <p:nvPr/>
        </p:nvSpPr>
        <p:spPr>
          <a:xfrm>
            <a:off x="8767482" y="228600"/>
            <a:ext cx="3810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 rot="17859045">
            <a:off x="5956118" y="3512651"/>
            <a:ext cx="3812241" cy="830997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Saul (Paul) comes to Jerusalem after 3 years (Acts 9:26; Gal. 1:18).</a:t>
            </a:r>
            <a:endParaRPr lang="en-US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2590800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5-Point Star 26"/>
          <p:cNvSpPr/>
          <p:nvPr/>
        </p:nvSpPr>
        <p:spPr>
          <a:xfrm>
            <a:off x="5867400" y="2976265"/>
            <a:ext cx="381000" cy="3048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5062818" y="2667000"/>
            <a:ext cx="1414182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ECECE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Caesarea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039220" y="3281065"/>
            <a:ext cx="434411" cy="1367136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://www.biblestudy.org/maps/kingdoms-of-ancient-israel-and-judah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4572000"/>
            <a:ext cx="914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828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9534</TotalTime>
  <Words>545</Words>
  <Application>Microsoft Office PowerPoint</Application>
  <PresentationFormat>On-screen Show (4:3)</PresentationFormat>
  <Paragraphs>121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Agency FB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Franklin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Rochford</dc:creator>
  <cp:lastModifiedBy>RochfordJ</cp:lastModifiedBy>
  <cp:revision>1226</cp:revision>
  <dcterms:created xsi:type="dcterms:W3CDTF">2011-02-16T23:43:02Z</dcterms:created>
  <dcterms:modified xsi:type="dcterms:W3CDTF">2017-05-05T14:02:48Z</dcterms:modified>
</cp:coreProperties>
</file>